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65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883" autoAdjust="0"/>
  </p:normalViewPr>
  <p:slideViewPr>
    <p:cSldViewPr snapToGrid="0">
      <p:cViewPr>
        <p:scale>
          <a:sx n="36" d="100"/>
          <a:sy n="36" d="100"/>
        </p:scale>
        <p:origin x="1804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87D26-EF42-4B0F-B7C3-A5B15508259D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BA370-53AA-4AC9-869F-BC40EA65F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31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BA370-53AA-4AC9-869F-BC40EA65F4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180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 lines for MARC 1 and 2 (blue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purple)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tend to be lower than lines for other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viz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types, participants answered questions more quickly for those two visualizations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BA370-53AA-4AC9-869F-BC40EA65F4A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47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first bullet point: </a:t>
            </a:r>
            <a:endParaRPr lang="en-US" b="0" dirty="0" smtClean="0">
              <a:effectLst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Example: education context… new proposed curriculum to improve student scores, multiple studies to test its effectiveness</a:t>
            </a:r>
            <a:endParaRPr lang="en-US" b="0" dirty="0" smtClean="0">
              <a:effectLst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Use/stick to education context because this is the context in which we ran this experiment; however, applicable to other contexts as well</a:t>
            </a:r>
            <a:endParaRPr lang="en-US" b="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BA370-53AA-4AC9-869F-BC40EA65F4A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295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 Plot: </a:t>
            </a: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bar is individual study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Length of bar (x-axis position): effect size; measure of curriculum’s performance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the bottom: summary effect size, calculated by meta-analysis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explicit way of showing uncertainty</a:t>
            </a:r>
          </a:p>
          <a:p>
            <a:pPr rtl="0"/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Forest Plot: </a:t>
            </a:r>
            <a:endParaRPr lang="en-US" b="0" dirty="0" smtClean="0">
              <a:effectLst/>
            </a:endParaRP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square represents individual study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Horizontal position of squares: effect size determined by study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of squares: weight in determining summary effect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Grey bars: confidence intervals around each point estimate 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Summary effect: diamond at the bottom (center: summary effect size, width: confidence interval)</a:t>
            </a:r>
          </a:p>
          <a:p>
            <a:pPr rtl="0"/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 meta-analytic visualizations and their conventions</a:t>
            </a:r>
            <a:endParaRPr lang="en-US" b="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BA370-53AA-4AC9-869F-BC40EA65F4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62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 Plot: </a:t>
            </a:r>
            <a:endParaRPr lang="en-US" b="0" dirty="0" smtClean="0">
              <a:effectLst/>
            </a:endParaRP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 not display weight (or any measure of uncertainty)</a:t>
            </a:r>
          </a:p>
          <a:p>
            <a:pPr rtl="0"/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Forest Plot: </a:t>
            </a:r>
            <a:endParaRPr lang="en-US" b="0" dirty="0" smtClean="0">
              <a:effectLst/>
            </a:endParaRP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Displays weight but uses unfamiliar/uncommon conventions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of squares (unless told that, audience may not know)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 of confidence interval (wider interval = less certainty = less weight, assumes some statistical expertise)</a:t>
            </a:r>
          </a:p>
          <a:p>
            <a:pPr rtl="0"/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both: we want the most attention at the summary SMD (bottom), but other visual distractions</a:t>
            </a:r>
            <a:endParaRPr lang="en-US" b="0" dirty="0" smtClean="0">
              <a:effectLst/>
            </a:endParaRP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 Plot: the longest bar (the study with greatest effect size)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Forest Plot: widest confidence interval (study with least weight)</a:t>
            </a:r>
          </a:p>
          <a:p>
            <a:pPr rtl="0"/>
            <a:endParaRPr lang="en-US" b="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BA370-53AA-4AC9-869F-BC40EA65F4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283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point is an individual study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Horizontal position of point corresponds to effect size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Weight (doubly encoded)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 on y-axis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of points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Summary effect (where we want most visual attention): at the top highlighted in white; cloud of points = confidence interval around the summary estimate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Legends and annotations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BA370-53AA-4AC9-869F-BC40EA65F4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82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Relative/rescaled weight (not raw weight) on y-axis; raw weights rescaled to add to 1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more studies (ex: 100) there are, the less relative weight each one has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Dots pool at the bottom of the plot, making it difficult to read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BA370-53AA-4AC9-869F-BC40EA65F4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654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Mention that these are SIMULATED meta-analyses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unreasonable/tedious to have each person answer questions about 16 visualizations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Randomly divided 160 participants into groups to answer questions about 4 of the visualizations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BA370-53AA-4AC9-869F-BC40EA65F4A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89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Purpose: test whether or not audience can accurately extract desired info from visualizations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question has objectively correct answer, so participants score /7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Compare scores to compare performance of each visualization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BA370-53AA-4AC9-869F-BC40EA65F4A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1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Forest plot as baseline because it is most common visualization type in the field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BA370-53AA-4AC9-869F-BC40EA65F4A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76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428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52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971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4566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301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8/5/2024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278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8/5/2024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877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854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751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047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003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13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989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8/5/2024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445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8/5/2024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100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8/5/2024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150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134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6812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145" y="1408410"/>
            <a:ext cx="1185169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 Data Visualization for Large Meta-Analyses: Evidence from a Randomized Survey Experiment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7145" y="4081730"/>
            <a:ext cx="91395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595959"/>
                </a:solidFill>
                <a:latin typeface="Lato"/>
              </a:rPr>
              <a:t>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David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Khella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Avery Charles, Dr.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Kaitlyn Fitzgerald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lh7-rt.googleusercontent.com/slidesz/AGV_vUctguT9y1ZfwXkAF5HQ03-A0iU2M_l5Y1AnGclzzSRbEJ2fYy1sdBjxnkYZKeV-eNxo6_VQ4VYMwZam47WgHyq7006WPkaql75xVjk40Lm55rrcjVblMsa6nUpnxim4U0O2ATE8L2MIOMoGuWg0-OlNLM7Uuy0=s2048?key=w5AM2gYKIGUK6GG2aJGY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4953000"/>
            <a:ext cx="6077135" cy="148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05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6" y="586068"/>
            <a:ext cx="9404723" cy="1400530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4 Visualization Types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4" name="Picture 6" descr="https://lh7-rt.googleusercontent.com/slidesz/AGV_vUe316RCvWL9BRUQ1jklPJczXlaRDCnrungSRKmE6XG7CnYzqmeJbCWAAccV3OEWrJ5Xp8V7w6b7Sere_Uf_qZiuYEAz8LTkpn-UYukirJI38hUfXpm0O4rCj9gbYtLpRvIABd3wHCSmKqQ8UWnzwGdVGkOuJgsk=s2048?key=w5AM2gYKIGUK6GG2aJGYu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289" y="1662748"/>
            <a:ext cx="3434770" cy="228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lh7-rt.googleusercontent.com/slidesz/AGV_vUdkjf7ENd7LcWMj8Xs0JqOYQJ6eCwF-F9v8c_JuWo1Rz2s80SzDTmT2Wv3osCH_ICH1j6-fYD0J_46LHeVlSTxj5q_6gUIUpsCJXmjLnQCIGd9GV1kMvCTWCRuhVtwpQQiH4XY2yKFnCpCnf7NQrOJGPJKxFNFi=s2048?key=w5AM2gYKIGUK6GG2aJGY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897" y="1643009"/>
            <a:ext cx="3464500" cy="230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lh7-rt.googleusercontent.com/slidesz/AGV_vUd7Wr0Z67kEfh2p0T4XC2zEt2pRP01jW6rI5sKr1bnObdCdhPOAdsjhKSX3TFyTEkmUfkBxntRHipeeO2Hwk97ol6h8gviFLHn8F5L-flfEFl-32eeldwPIrKKS7XhesWQB073NvdoyfqvcKP0HGTT-h0yod-cc=s2048?key=w5AM2gYKIGUK6GG2aJGYu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322" y="4252913"/>
            <a:ext cx="3507536" cy="232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s://lh7-rt.googleusercontent.com/slidesz/AGV_vUfOMDSg5fm4Jqbh7W84fLBC24O35XRY7KV5xTfcF0IdHLBZPtCAQaO1M_N28XHo_CI8vZp9eDgQXPYs8YUPAoiK7BUgZEpaQOJwqQROcDx-OSn986ga4aWGJ1OoeRt_Z3WS7A0XDYCgPXLy9oSaolp4JAuy4Wjv=s2048?key=w5AM2gYKIGUK6GG2aJGYu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289" y="4277070"/>
            <a:ext cx="3434770" cy="228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10112788" y="2505021"/>
            <a:ext cx="1847849" cy="5762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v1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10112788" y="5129213"/>
            <a:ext cx="1847849" cy="5762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v2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198048" y="2505021"/>
            <a:ext cx="1847849" cy="576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Forest Plot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455223" y="5129213"/>
            <a:ext cx="1847849" cy="576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 Plot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39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6" y="586068"/>
            <a:ext cx="9404723" cy="1400530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Design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262" y="1986599"/>
            <a:ext cx="10698163" cy="174720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treatment combinations: 4 visualization types * 4 levels of K (# of studies in the meta-analysis) </a:t>
            </a:r>
            <a:endParaRPr lang="en-US" sz="30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138600"/>
              </p:ext>
            </p:extLst>
          </p:nvPr>
        </p:nvGraphicFramePr>
        <p:xfrm>
          <a:off x="1988343" y="3474721"/>
          <a:ext cx="8128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32173672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13512324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6635633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733409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BP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FP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MARC v1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MARC v2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356593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380698"/>
              </p:ext>
            </p:extLst>
          </p:nvPr>
        </p:nvGraphicFramePr>
        <p:xfrm>
          <a:off x="1988343" y="4703763"/>
          <a:ext cx="8128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32173672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13512324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6635633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733409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2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10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 = 20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 = 50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 = 100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3565933"/>
                  </a:ext>
                </a:extLst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5848350" y="4176078"/>
            <a:ext cx="1628775" cy="1747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en-US" sz="3000" dirty="0" smtClean="0"/>
          </a:p>
          <a:p>
            <a:pPr marL="0" indent="0">
              <a:buFont typeface="Wingdings 3" charset="2"/>
              <a:buNone/>
            </a:pPr>
            <a:endParaRPr lang="en-US" sz="2800" dirty="0" smtClean="0"/>
          </a:p>
          <a:p>
            <a:pPr marL="0" indent="0">
              <a:buFont typeface="Wingdings 3" charset="2"/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Font typeface="Wingdings 3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15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6" y="586068"/>
            <a:ext cx="9404723" cy="1400530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Survey Questionnaire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336" y="1853248"/>
            <a:ext cx="11479214" cy="4195481"/>
          </a:xfrm>
        </p:spPr>
        <p:txBody>
          <a:bodyPr>
            <a:normAutofit fontScale="25000" lnSpcReduction="20000"/>
          </a:bodyPr>
          <a:lstStyle/>
          <a:p>
            <a:pPr marL="0" indent="0" fontAlgn="base">
              <a:buNone/>
            </a:pP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study’s findings do you trust the most?</a:t>
            </a:r>
          </a:p>
          <a:p>
            <a:pPr marL="0" indent="0" fontAlgn="base">
              <a:buNone/>
            </a:pP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Which 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was given the most weight in determining the summary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SMD?</a:t>
            </a:r>
          </a:p>
          <a:p>
            <a:pPr marL="0" indent="0" fontAlgn="base">
              <a:buNone/>
            </a:pP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Which 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study’s results are least certain?</a:t>
            </a:r>
          </a:p>
          <a:p>
            <a:pPr marL="0" indent="0" fontAlgn="base">
              <a:buNone/>
            </a:pP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Which 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found that the new curriculum improved scores by the greatest amount? </a:t>
            </a:r>
          </a:p>
          <a:p>
            <a:pPr marL="0" indent="0" fontAlgn="base">
              <a:buNone/>
            </a:pP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On 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average, how much did the new curriculum increase or decrease student scores? </a:t>
            </a:r>
          </a:p>
          <a:p>
            <a:pPr marL="0" indent="0" fontAlgn="base">
              <a:buNone/>
            </a:pP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Which 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following provides the best (most certain) estimate of the true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SMD?</a:t>
            </a:r>
          </a:p>
          <a:p>
            <a:pPr marL="0" indent="0" fontAlgn="base">
              <a:buNone/>
            </a:pP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Is 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sufficient evidence to conclude that the new curriculum improved scores?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05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6" y="586068"/>
            <a:ext cx="9404723" cy="1400530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446962" y="3042445"/>
            <a:ext cx="4421188" cy="6518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 v2 performs best and is statistically significantly better than both the forest plot and the bar plot. </a:t>
            </a:r>
          </a:p>
        </p:txBody>
      </p:sp>
      <p:pic>
        <p:nvPicPr>
          <p:cNvPr id="9218" name="Picture 2" descr="https://lh7-rt.googleusercontent.com/slidesz/AGV_vUf-H0l2u461JngvGch9wOuz6-nsoh66AdFcTIMKws1faTd-ecv3w-i3o_m_l2xns89WcU8l1xrBlZ3QbldoubZ0tZeZlZHFm4bYaL355Du-10QrTDBoHjgatskXaq3sRy_70dMLq-XOWt6z7eea6rn6RO2UE0KC=s2048?key=w5AM2gYKIGUK6GG2aJGY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1501775"/>
            <a:ext cx="5988050" cy="491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57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6" y="586068"/>
            <a:ext cx="9404723" cy="1400530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399336" y="2931544"/>
            <a:ext cx="4583113" cy="21296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all visualization types, participants generally spend more time answering questions as k increases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                                                                                                                                                                                 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s://lh7-rt.googleusercontent.com/slidesz/AGV_vUcFzVE6xHXRSlQ1CTKvqB7aELW0ZTAGqZ9-Wm_bhjzWu96s_ax61WbFhZu2m7d7mKfOfccu1HrbuFp6vSeH7eSeyoCmYAjl6STyEnI-1oRsLWcEPctRUlxbvQjoSlxbgFEtD3dHLLTBl50egWdJz8FakWB5VjA=s2048?key=w5AM2gYKIGUK6GG2aJGY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99" y="1546383"/>
            <a:ext cx="5845176" cy="489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40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6" y="586068"/>
            <a:ext cx="9404723" cy="1400530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Takeaways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9537" y="1986598"/>
            <a:ext cx="9726613" cy="4195481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v2 is most effective at communicating meta-analytic data for large meta-analyses and is a better alternative to the forest plot and the bar plot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Meta-analytic visualizations that make weight the most visually salient lead to the best meta-analytic reasoning </a:t>
            </a:r>
          </a:p>
        </p:txBody>
      </p:sp>
    </p:spTree>
    <p:extLst>
      <p:ext uri="{BB962C8B-B14F-4D97-AF65-F5344CB8AC3E}">
        <p14:creationId xmlns:p14="http://schemas.microsoft.com/office/powerpoint/2010/main" val="358763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Takeaways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0363" y="1529141"/>
            <a:ext cx="1847849" cy="576262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v1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502" y="5395775"/>
            <a:ext cx="9926639" cy="3741738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 small adjustments to a visualization can make existing visualizations easier to understand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53444" y="1565117"/>
            <a:ext cx="2013130" cy="576262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 v2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https://lh7-rt.googleusercontent.com/slidesz/AGV_vUe316RCvWL9BRUQ1jklPJczXlaRDCnrungSRKmE6XG7CnYzqmeJbCWAAccV3OEWrJ5Xp8V7w6b7Sere_Uf_qZiuYEAz8LTkpn-UYukirJI38hUfXpm0O4rCj9gbYtLpRvIABd3wHCSmKqQ8UWnzwGdVGkOuJgsk=s2048?key=w5AM2gYKIGUK6GG2aJGYu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1" y="2292023"/>
            <a:ext cx="4067948" cy="270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lh7-rt.googleusercontent.com/slidesz/AGV_vUfOMDSg5fm4Jqbh7W84fLBC24O35XRY7KV5xTfcF0IdHLBZPtCAQaO1M_N28XHo_CI8vZp9eDgQXPYs8YUPAoiK7BUgZEpaQOJwqQROcDx-OSn986ga4aWGJ1OoeRt_Z3WS7A0XDYCgPXLy9oSaolp4JAuy4Wjv=s2048?key=w5AM2gYKIGUK6GG2aJGY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943" y="2292023"/>
            <a:ext cx="4122133" cy="273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0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6" y="586068"/>
            <a:ext cx="9404723" cy="1400530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837" y="1853248"/>
            <a:ext cx="10164763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Fitzgerald, K.G, Tipton, E. (2021). The Meta-Analytic Rain Cloud Plot: A New Approach to Visualizing Clearinghouse Data.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for Research on Educational Effectiveness,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15:4,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848-875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Franconeri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 L., Padilla, L. M., Shah, P.,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Zacks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M., &amp;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Hullman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(2021). The science of visual data communication: What works. Psychological Science in the Public Interest, 22(3), 110–161. </a:t>
            </a:r>
          </a:p>
        </p:txBody>
      </p:sp>
    </p:spTree>
    <p:extLst>
      <p:ext uri="{BB962C8B-B14F-4D97-AF65-F5344CB8AC3E}">
        <p14:creationId xmlns:p14="http://schemas.microsoft.com/office/powerpoint/2010/main" val="325774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6" y="586068"/>
            <a:ext cx="9404723" cy="1400530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Acknowledgements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837" y="1986598"/>
            <a:ext cx="10164763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would like to acknowledge the APU Faculty Research Council Grant for helping fund our research as well as collaborators/mentors Kaitlyn Fitzgerald, Elizabeth Tipton, and Steve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Franconeri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399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6" y="586068"/>
            <a:ext cx="9404723" cy="1400530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5712" y="1824673"/>
            <a:ext cx="9726613" cy="4195481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Meta-analysis is the statistical method for synthesizing results across multiple studies that investigate the same phenomenon.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practice is to visualize the results via bar plots or forest plots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74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6" y="586068"/>
            <a:ext cx="9404723" cy="1400530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0611" y="1660684"/>
            <a:ext cx="2316163" cy="65182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Plot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513762" y="1794670"/>
            <a:ext cx="2316163" cy="651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Forest Plot</a:t>
            </a:r>
          </a:p>
          <a:p>
            <a:endParaRPr lang="en-US" dirty="0"/>
          </a:p>
        </p:txBody>
      </p:sp>
      <p:pic>
        <p:nvPicPr>
          <p:cNvPr id="2052" name="Picture 4" descr="https://lh7-rt.googleusercontent.com/slidesz/AGV_vUd7Wr0Z67kEfh2p0T4XC2zEt2pRP01jW6rI5sKr1bnObdCdhPOAdsjhKSX3TFyTEkmUfkBxntRHipeeO2Hwk97ol6h8gviFLHn8F5L-flfEFl-32eeldwPIrKKS7XhesWQB073NvdoyfqvcKP0HGTT-h0yod-cc=s2048?key=w5AM2gYKIGUK6GG2aJGY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66" y="2343150"/>
            <a:ext cx="5553084" cy="368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h7-rt.googleusercontent.com/slidesz/AGV_vUdkjf7ENd7LcWMj8Xs0JqOYQJ6eCwF-F9v8c_JuWo1Rz2s80SzDTmT2Wv3osCH_ICH1j6-fYD0J_46LHeVlSTxj5q_6gUIUpsCJXmjLnQCIGd9GV1kMvCTWCRuhVtwpQQiH4XY2yKFnCpCnf7NQrOJGPJKxFNFi=s2048?key=w5AM2gYKIGUK6GG2aJGYu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676" y="2343150"/>
            <a:ext cx="5553085" cy="368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61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6" y="586068"/>
            <a:ext cx="9404723" cy="1400530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Key Idea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3337" y="1986598"/>
            <a:ext cx="9726613" cy="4195481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key to meta-analytic reasoning: the summary effect is a weighted average with studies that are more certain getting more weight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visualization that makes that idea more obvious by displaying weight should perform better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13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6" y="586068"/>
            <a:ext cx="9404723" cy="1400530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Problem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0611" y="1660684"/>
            <a:ext cx="2316163" cy="65182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Plot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513762" y="1794670"/>
            <a:ext cx="2316163" cy="651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Forest Plot</a:t>
            </a:r>
          </a:p>
          <a:p>
            <a:endParaRPr lang="en-US" dirty="0"/>
          </a:p>
        </p:txBody>
      </p:sp>
      <p:pic>
        <p:nvPicPr>
          <p:cNvPr id="2052" name="Picture 4" descr="https://lh7-rt.googleusercontent.com/slidesz/AGV_vUd7Wr0Z67kEfh2p0T4XC2zEt2pRP01jW6rI5sKr1bnObdCdhPOAdsjhKSX3TFyTEkmUfkBxntRHipeeO2Hwk97ol6h8gviFLHn8F5L-flfEFl-32eeldwPIrKKS7XhesWQB073NvdoyfqvcKP0HGTT-h0yod-cc=s2048?key=w5AM2gYKIGUK6GG2aJGY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66" y="2343150"/>
            <a:ext cx="5553084" cy="368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h7-rt.googleusercontent.com/slidesz/AGV_vUdkjf7ENd7LcWMj8Xs0JqOYQJ6eCwF-F9v8c_JuWo1Rz2s80SzDTmT2Wv3osCH_ICH1j6-fYD0J_46LHeVlSTxj5q_6gUIUpsCJXmjLnQCIGd9GV1kMvCTWCRuhVtwpQQiH4XY2yKFnCpCnf7NQrOJGPJKxFNFi=s2048?key=w5AM2gYKIGUK6GG2aJGYu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676" y="2343150"/>
            <a:ext cx="5553085" cy="368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73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6" y="586068"/>
            <a:ext cx="9404723" cy="1400530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MARC Plot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161337" y="3118645"/>
            <a:ext cx="3783013" cy="6518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Outperforms bar plot and forest plot for small meta-analyses </a:t>
            </a:r>
          </a:p>
        </p:txBody>
      </p:sp>
      <p:pic>
        <p:nvPicPr>
          <p:cNvPr id="3076" name="Picture 4" descr="https://lh7-rt.googleusercontent.com/slidesz/AGV_vUe316RCvWL9BRUQ1jklPJczXlaRDCnrungSRKmE6XG7CnYzqmeJbCWAAccV3OEWrJ5Xp8V7w6b7Sere_Uf_qZiuYEAz8LTkpn-UYukirJI38hUfXpm0O4rCj9gbYtLpRvIABd3wHCSmKqQ8UWnzwGdVGkOuJgsk=s2048?key=w5AM2gYKIGUK6GG2aJGY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6" y="1576387"/>
            <a:ext cx="7323508" cy="486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9180512" y="6206173"/>
            <a:ext cx="3783013" cy="6518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Fitzgerald &amp; Tipton (2022)</a:t>
            </a:r>
          </a:p>
        </p:txBody>
      </p:sp>
    </p:spTree>
    <p:extLst>
      <p:ext uri="{BB962C8B-B14F-4D97-AF65-F5344CB8AC3E}">
        <p14:creationId xmlns:p14="http://schemas.microsoft.com/office/powerpoint/2010/main" val="197443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6" y="586068"/>
            <a:ext cx="9404723" cy="1400530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Purpose of Experiment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9537" y="1986598"/>
            <a:ext cx="9726613" cy="4195481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Evaluate whether the advantages of the MARC plot still hold for larger meta-analyses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Propose and test an updated MARC plot design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83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6" y="586068"/>
            <a:ext cx="9404723" cy="1400530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Purpose of Experiment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lh7-rt.googleusercontent.com/slidesz/AGV_vUdEZqL4xiD0UnrTj6RuzxhZgAV17Mc9dLluMYepo7JUysRmUYtEeKYqE4QdhQQmZZakOaY1bnPrfHDYgF21e3Cjk3lQpjGU9k2taRJvAGLi8ih2iRn4-mcD3lUGr29hxO4h-dO4T-9nlp-bPyMQJE9JrbIIkXH3=s2048?key=w5AM2gYKIGUK6GG2aJGY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088" y="1608137"/>
            <a:ext cx="7914738" cy="477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12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the Difference?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0363" y="1290264"/>
            <a:ext cx="1847849" cy="576262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v1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11" y="4587780"/>
            <a:ext cx="5630864" cy="3741738"/>
          </a:xfrm>
        </p:spPr>
        <p:txBody>
          <a:bodyPr>
            <a:noAutofit/>
          </a:bodyPr>
          <a:lstStyle/>
          <a:p>
            <a:pPr fontAlgn="base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Relative weight on y-axis</a:t>
            </a:r>
          </a:p>
          <a:p>
            <a:pPr fontAlgn="base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 effect on the same axis</a:t>
            </a:r>
          </a:p>
          <a:p>
            <a:pPr fontAlgn="base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Dots “pool” at the bottom, visually compact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53446" y="1241010"/>
            <a:ext cx="2013130" cy="576262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 v2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28263" y="4586529"/>
            <a:ext cx="5932479" cy="3741738"/>
          </a:xfrm>
        </p:spPr>
        <p:txBody>
          <a:bodyPr>
            <a:normAutofit/>
          </a:bodyPr>
          <a:lstStyle/>
          <a:p>
            <a:pPr fontAlgn="base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Relative weight, rescaled y-axis</a:t>
            </a:r>
          </a:p>
          <a:p>
            <a:pPr fontAlgn="base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 effect on separate plane</a:t>
            </a:r>
          </a:p>
          <a:p>
            <a:pPr fontAlgn="base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Dots less visually compact, no “pooling” </a:t>
            </a:r>
          </a:p>
        </p:txBody>
      </p:sp>
      <p:pic>
        <p:nvPicPr>
          <p:cNvPr id="6148" name="Picture 4" descr="https://lh7-rt.googleusercontent.com/slidesz/AGV_vUe316RCvWL9BRUQ1jklPJczXlaRDCnrungSRKmE6XG7CnYzqmeJbCWAAccV3OEWrJ5Xp8V7w6b7Sere_Uf_qZiuYEAz8LTkpn-UYukirJI38hUfXpm0O4rCj9gbYtLpRvIABd3wHCSmKqQ8UWnzwGdVGkOuJgsk=s2048?key=w5AM2gYKIGUK6GG2aJGYu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6" y="1866526"/>
            <a:ext cx="4067948" cy="270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lh7-rt.googleusercontent.com/slidesz/AGV_vUfOMDSg5fm4Jqbh7W84fLBC24O35XRY7KV5xTfcF0IdHLBZPtCAQaO1M_N28XHo_CI8vZp9eDgQXPYs8YUPAoiK7BUgZEpaQOJwqQROcDx-OSn986ga4aWGJ1OoeRt_Z3WS7A0XDYCgPXLy9oSaolp4JAuy4Wjv=s2048?key=w5AM2gYKIGUK6GG2aJGY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945" y="1817272"/>
            <a:ext cx="4122133" cy="273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69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9FFBD129B4424F90691339E55B5A7E" ma:contentTypeVersion="20" ma:contentTypeDescription="Create a new document." ma:contentTypeScope="" ma:versionID="b29d7386760d3ed5692d77b26a8bcca5">
  <xsd:schema xmlns:xsd="http://www.w3.org/2001/XMLSchema" xmlns:xs="http://www.w3.org/2001/XMLSchema" xmlns:p="http://schemas.microsoft.com/office/2006/metadata/properties" xmlns:ns1="http://schemas.microsoft.com/sharepoint/v3" xmlns:ns2="a09baf1e-45c8-4993-a8ef-9209070ee381" xmlns:ns3="440d2437-d853-4db3-bdda-a2b2af628fb2" targetNamespace="http://schemas.microsoft.com/office/2006/metadata/properties" ma:root="true" ma:fieldsID="1d0d142bd0a56e87ada0895bdc35cecf" ns1:_="" ns2:_="" ns3:_="">
    <xsd:import namespace="http://schemas.microsoft.com/sharepoint/v3"/>
    <xsd:import namespace="a09baf1e-45c8-4993-a8ef-9209070ee381"/>
    <xsd:import namespace="440d2437-d853-4db3-bdda-a2b2af628fb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baf1e-45c8-4993-a8ef-9209070ee38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d309525f-9825-49e9-9d9c-1d74682eb4ab}" ma:internalName="TaxCatchAll" ma:showField="CatchAllData" ma:web="a09baf1e-45c8-4993-a8ef-9209070ee3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0d2437-d853-4db3-bdda-a2b2af628f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5b4420a8-2ab6-4cc0-9a2f-4ec41633a6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0C9DFE-E777-4124-92E7-53F44D71DAA1}"/>
</file>

<file path=customXml/itemProps2.xml><?xml version="1.0" encoding="utf-8"?>
<ds:datastoreItem xmlns:ds="http://schemas.openxmlformats.org/officeDocument/2006/customXml" ds:itemID="{9584C6EF-0324-4606-8E4B-50BFD28B9A5C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87</TotalTime>
  <Words>697</Words>
  <Application>Microsoft Office PowerPoint</Application>
  <PresentationFormat>Widescreen</PresentationFormat>
  <Paragraphs>138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Century Gothic</vt:lpstr>
      <vt:lpstr>Lato</vt:lpstr>
      <vt:lpstr>Times New Roman</vt:lpstr>
      <vt:lpstr>Wingdings 3</vt:lpstr>
      <vt:lpstr>Ion</vt:lpstr>
      <vt:lpstr>PowerPoint Presentation</vt:lpstr>
      <vt:lpstr>Background</vt:lpstr>
      <vt:lpstr>Background</vt:lpstr>
      <vt:lpstr>A Key Idea</vt:lpstr>
      <vt:lpstr>The Problem</vt:lpstr>
      <vt:lpstr>The MARC Plot</vt:lpstr>
      <vt:lpstr>Purpose of Experiment</vt:lpstr>
      <vt:lpstr>Purpose of Experiment</vt:lpstr>
      <vt:lpstr>What’s the Difference?</vt:lpstr>
      <vt:lpstr>The 4 Visualization Types</vt:lpstr>
      <vt:lpstr>Experimental Design</vt:lpstr>
      <vt:lpstr>Survey Questionnaire</vt:lpstr>
      <vt:lpstr>Results</vt:lpstr>
      <vt:lpstr>Results</vt:lpstr>
      <vt:lpstr>Key Takeaways</vt:lpstr>
      <vt:lpstr>Key Takeaways</vt:lpstr>
      <vt:lpstr>References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14</cp:revision>
  <dcterms:created xsi:type="dcterms:W3CDTF">2024-08-05T22:43:37Z</dcterms:created>
  <dcterms:modified xsi:type="dcterms:W3CDTF">2024-08-06T01:01:05Z</dcterms:modified>
</cp:coreProperties>
</file>